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28"/>
  </p:handoutMasterIdLst>
  <p:sldIdLst>
    <p:sldId id="289" r:id="rId2"/>
    <p:sldId id="258" r:id="rId3"/>
    <p:sldId id="282" r:id="rId4"/>
    <p:sldId id="260" r:id="rId5"/>
    <p:sldId id="261" r:id="rId6"/>
    <p:sldId id="262" r:id="rId7"/>
    <p:sldId id="283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69" r:id="rId16"/>
    <p:sldId id="271" r:id="rId17"/>
    <p:sldId id="270" r:id="rId18"/>
    <p:sldId id="285" r:id="rId19"/>
    <p:sldId id="272" r:id="rId20"/>
    <p:sldId id="273" r:id="rId21"/>
    <p:sldId id="274" r:id="rId22"/>
    <p:sldId id="275" r:id="rId23"/>
    <p:sldId id="276" r:id="rId24"/>
    <p:sldId id="286" r:id="rId25"/>
    <p:sldId id="287" r:id="rId26"/>
    <p:sldId id="288" r:id="rId27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29"/>
      <p:bold r:id="rId30"/>
    </p:embeddedFont>
    <p:embeddedFont>
      <p:font typeface="나눔손글씨 펜" panose="03040600000000000000" pitchFamily="66" charset="-127"/>
      <p:regular r:id="rId31"/>
    </p:embeddedFont>
    <p:embeddedFont>
      <p:font typeface="HY견고딕" panose="02030600000101010101"/>
      <p:regular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7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6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5.fntdata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4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handoutMaster" Target="handoutMasters/handoutMaster1.xml" /><Relationship Id="rId36" Type="http://schemas.openxmlformats.org/officeDocument/2006/relationships/font" Target="fonts/font8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font" Target="fonts/font2.fntdata" /><Relationship Id="rId35" Type="http://schemas.openxmlformats.org/officeDocument/2006/relationships/font" Target="fonts/font7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microsoft.com/office/2007/relationships/hdphoto" Target="../media/hdphoto1.wdp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2019-07-01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1.2.1 </a:t>
            </a:r>
            <a:r>
              <a:rPr lang="ko-KR" altLang="en-US" dirty="0"/>
              <a:t>과학적 접근과 공학적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공학적 접근</a:t>
            </a:r>
            <a:endParaRPr lang="en-US" altLang="ko-KR" dirty="0"/>
          </a:p>
          <a:p>
            <a:pPr lvl="1"/>
            <a:r>
              <a:rPr lang="ko-KR" altLang="en-US" dirty="0"/>
              <a:t>목표 </a:t>
            </a:r>
            <a:r>
              <a:rPr lang="en-US" altLang="ko-KR" dirty="0"/>
              <a:t>2</a:t>
            </a:r>
            <a:r>
              <a:rPr lang="ko-KR" altLang="en-US" dirty="0"/>
              <a:t>를 달성하려는 노력</a:t>
            </a:r>
            <a:endParaRPr lang="en-US" altLang="ko-KR" dirty="0"/>
          </a:p>
          <a:p>
            <a:pPr lvl="2"/>
            <a:r>
              <a:rPr lang="ko-KR" altLang="en-US" dirty="0"/>
              <a:t>특정 상황에서 특정 임무를 수행하는 실용 시스템 구축</a:t>
            </a:r>
            <a:endParaRPr lang="en-US" altLang="ko-KR" dirty="0"/>
          </a:p>
          <a:p>
            <a:pPr lvl="1"/>
            <a:r>
              <a:rPr lang="ko-KR" altLang="en-US" dirty="0"/>
              <a:t>성공적인 시스템</a:t>
            </a:r>
            <a:endParaRPr lang="en-US" altLang="ko-KR" dirty="0"/>
          </a:p>
          <a:p>
            <a:pPr lvl="2"/>
            <a:r>
              <a:rPr lang="ko-KR" altLang="en-US" dirty="0"/>
              <a:t>많은 응용 현장에서 쓰고 있음</a:t>
            </a:r>
            <a:endParaRPr lang="en-US" altLang="ko-KR" dirty="0"/>
          </a:p>
          <a:p>
            <a:pPr lvl="2"/>
            <a:r>
              <a:rPr lang="ko-KR" altLang="en-US" dirty="0"/>
              <a:t>컴퓨터 비전이 사람보다 뛰어난 경우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엔진 실린더 정밀 측정</a:t>
            </a:r>
            <a:r>
              <a:rPr lang="en-US" altLang="ko-KR" dirty="0"/>
              <a:t>, </a:t>
            </a:r>
            <a:r>
              <a:rPr lang="ko-KR" altLang="en-US" dirty="0"/>
              <a:t>칩 검사 등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실용적인 성능 달성의 어려움</a:t>
            </a:r>
            <a:endParaRPr lang="en-US" altLang="ko-KR" dirty="0"/>
          </a:p>
          <a:p>
            <a:pPr lvl="2"/>
            <a:r>
              <a:rPr lang="ko-KR" altLang="en-US" dirty="0"/>
              <a:t>여전히 역 문제</a:t>
            </a:r>
            <a:r>
              <a:rPr lang="en-US" altLang="ko-KR" dirty="0"/>
              <a:t>, </a:t>
            </a:r>
            <a:r>
              <a:rPr lang="ko-KR" altLang="en-US" dirty="0"/>
              <a:t>불량 문제</a:t>
            </a:r>
            <a:r>
              <a:rPr lang="en-US" altLang="ko-KR" dirty="0"/>
              <a:t>, </a:t>
            </a:r>
            <a:r>
              <a:rPr lang="ko-KR" altLang="en-US" dirty="0"/>
              <a:t>다양한 변환 발생</a:t>
            </a:r>
            <a:endParaRPr lang="en-US" altLang="ko-KR" dirty="0"/>
          </a:p>
          <a:p>
            <a:pPr lvl="2"/>
            <a:r>
              <a:rPr lang="ko-KR" altLang="en-US" dirty="0"/>
              <a:t>영상은 숫자 배열 형태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" y="4653136"/>
            <a:ext cx="419301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50" y="5777080"/>
            <a:ext cx="423292" cy="24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84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1.2.2 </a:t>
            </a:r>
            <a:r>
              <a:rPr lang="ko-KR" altLang="en-US" dirty="0"/>
              <a:t>계층적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주로 영상 처리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특징 추출</a:t>
            </a:r>
            <a:endParaRPr lang="en-US" altLang="ko-KR" dirty="0"/>
          </a:p>
          <a:p>
            <a:pPr lvl="1"/>
            <a:r>
              <a:rPr lang="ko-KR" altLang="en-US" dirty="0"/>
              <a:t>에지</a:t>
            </a:r>
            <a:r>
              <a:rPr lang="en-US" altLang="ko-KR" dirty="0"/>
              <a:t>, </a:t>
            </a:r>
            <a:r>
              <a:rPr lang="ko-KR" altLang="en-US" dirty="0"/>
              <a:t>선분</a:t>
            </a:r>
            <a:r>
              <a:rPr lang="en-US" altLang="ko-KR" dirty="0"/>
              <a:t>,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텍스처</a:t>
            </a:r>
            <a:r>
              <a:rPr lang="en-US" altLang="ko-KR" dirty="0"/>
              <a:t>, </a:t>
            </a:r>
            <a:r>
              <a:rPr lang="ko-KR" altLang="en-US" dirty="0"/>
              <a:t>지역 특징 등을</a:t>
            </a:r>
            <a:r>
              <a:rPr lang="en-US" altLang="ko-KR" dirty="0"/>
              <a:t> </a:t>
            </a:r>
            <a:r>
              <a:rPr lang="ko-KR" altLang="en-US" dirty="0"/>
              <a:t>검출하고 특징 벡터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해석</a:t>
            </a:r>
            <a:endParaRPr lang="en-US" altLang="ko-KR" dirty="0"/>
          </a:p>
          <a:p>
            <a:pPr lvl="1"/>
            <a:r>
              <a:rPr lang="ko-KR" altLang="en-US" dirty="0"/>
              <a:t>응용에 따라 다양한 형태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7" y="1192932"/>
            <a:ext cx="5302485" cy="129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56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1.2.3 </a:t>
            </a:r>
            <a:r>
              <a:rPr lang="ko-KR" altLang="en-US" dirty="0"/>
              <a:t>문제 해결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자료 구조와 알고리즘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트리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en-US" altLang="ko-KR" dirty="0"/>
              <a:t>, </a:t>
            </a:r>
            <a:r>
              <a:rPr lang="ko-KR" altLang="en-US" dirty="0" err="1"/>
              <a:t>해싱</a:t>
            </a:r>
            <a:r>
              <a:rPr lang="en-US" altLang="ko-KR" dirty="0"/>
              <a:t>, </a:t>
            </a:r>
            <a:r>
              <a:rPr lang="ko-KR" altLang="en-US" dirty="0"/>
              <a:t>탐색 트리 등</a:t>
            </a:r>
            <a:endParaRPr lang="en-US" altLang="ko-KR" dirty="0"/>
          </a:p>
          <a:p>
            <a:pPr lvl="1"/>
            <a:r>
              <a:rPr lang="ko-KR" altLang="en-US" dirty="0"/>
              <a:t>탐욕 방법</a:t>
            </a:r>
            <a:r>
              <a:rPr lang="en-US" altLang="ko-KR" dirty="0"/>
              <a:t>, </a:t>
            </a:r>
            <a:r>
              <a:rPr lang="ko-KR" altLang="en-US" dirty="0"/>
              <a:t>동적 프로그래밍</a:t>
            </a:r>
            <a:r>
              <a:rPr lang="en-US" altLang="ko-KR" dirty="0"/>
              <a:t>, </a:t>
            </a:r>
            <a:r>
              <a:rPr lang="ko-KR" altLang="en-US" dirty="0"/>
              <a:t>한정 분기 등</a:t>
            </a:r>
            <a:endParaRPr lang="en-US" altLang="ko-KR" dirty="0"/>
          </a:p>
          <a:p>
            <a:pPr lvl="1"/>
            <a:r>
              <a:rPr lang="ko-KR" altLang="en-US" dirty="0"/>
              <a:t>고속 처리가 주된 관심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수학</a:t>
            </a:r>
            <a:endParaRPr lang="en-US" altLang="ko-KR" dirty="0"/>
          </a:p>
          <a:p>
            <a:pPr lvl="1"/>
            <a:r>
              <a:rPr lang="ko-KR" altLang="en-US" dirty="0"/>
              <a:t>선형 대수</a:t>
            </a:r>
            <a:r>
              <a:rPr lang="en-US" altLang="ko-KR" dirty="0"/>
              <a:t>, </a:t>
            </a:r>
            <a:r>
              <a:rPr lang="ko-KR" altLang="en-US" dirty="0" err="1"/>
              <a:t>미적분학</a:t>
            </a:r>
            <a:r>
              <a:rPr lang="en-US" altLang="ko-KR" dirty="0"/>
              <a:t>, </a:t>
            </a:r>
            <a:r>
              <a:rPr lang="ko-KR" altLang="en-US" dirty="0"/>
              <a:t>확률과 통계 등</a:t>
            </a:r>
            <a:endParaRPr lang="en-US" altLang="ko-KR" dirty="0"/>
          </a:p>
          <a:p>
            <a:pPr lvl="1"/>
            <a:r>
              <a:rPr lang="ko-KR" altLang="en-US" dirty="0"/>
              <a:t>최적화 문제 풀이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기계 학습을 활용하는 사례 급증</a:t>
            </a:r>
            <a:endParaRPr lang="en-US" altLang="ko-KR" dirty="0"/>
          </a:p>
          <a:p>
            <a:pPr lvl="1"/>
            <a:r>
              <a:rPr lang="ko-KR" altLang="en-US" dirty="0"/>
              <a:t>신경망</a:t>
            </a:r>
            <a:r>
              <a:rPr lang="en-US" altLang="ko-KR" dirty="0"/>
              <a:t>, SVM, </a:t>
            </a:r>
            <a:r>
              <a:rPr lang="ko-KR" altLang="en-US" dirty="0" err="1"/>
              <a:t>에이더부스트</a:t>
            </a:r>
            <a:r>
              <a:rPr lang="en-US" altLang="ko-KR" dirty="0"/>
              <a:t>, </a:t>
            </a:r>
            <a:r>
              <a:rPr lang="ko-KR" altLang="en-US" dirty="0"/>
              <a:t>임의 숲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034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 </a:t>
            </a:r>
            <a:r>
              <a:rPr lang="ko-KR" altLang="en-US"/>
              <a:t>시스템 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문제 이해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데이터베이스 수집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알고리즘 설계와 구현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1.3.4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성능 평가</a:t>
            </a:r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7936" y="1277144"/>
            <a:ext cx="820891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None/>
            </a:pPr>
            <a:endParaRPr lang="ko-KR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2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순차 처리와 피드백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844824"/>
            <a:ext cx="26207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95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1.3.1 </a:t>
            </a:r>
            <a:r>
              <a:rPr lang="ko-KR" altLang="en-US" dirty="0"/>
              <a:t>문제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주어진 문제에 대한 직관적이고 철저한 이해 중요</a:t>
            </a:r>
            <a:endParaRPr lang="en-US" altLang="ko-KR" dirty="0"/>
          </a:p>
          <a:p>
            <a:pPr lvl="1"/>
            <a:r>
              <a:rPr lang="ko-KR" altLang="en-US" dirty="0"/>
              <a:t>합리적 제약 조건 수립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얼굴 인식기</a:t>
            </a:r>
            <a:endParaRPr lang="en-US" altLang="ko-KR" dirty="0"/>
          </a:p>
          <a:p>
            <a:pPr lvl="2"/>
            <a:r>
              <a:rPr lang="ko-KR" altLang="en-US" dirty="0"/>
              <a:t>크기의 일정한 정면 얼굴 </a:t>
            </a:r>
            <a:r>
              <a:rPr lang="en-US" altLang="ko-KR" dirty="0"/>
              <a:t>vs. </a:t>
            </a:r>
            <a:r>
              <a:rPr lang="ko-KR" altLang="en-US" dirty="0"/>
              <a:t>자연</a:t>
            </a:r>
            <a:r>
              <a:rPr lang="en-US" altLang="ko-KR" dirty="0"/>
              <a:t> </a:t>
            </a:r>
            <a:r>
              <a:rPr lang="ko-KR" altLang="en-US" dirty="0"/>
              <a:t>영상 속의 얼굴</a:t>
            </a:r>
            <a:endParaRPr lang="en-US" altLang="ko-KR" dirty="0"/>
          </a:p>
          <a:p>
            <a:pPr lvl="2"/>
            <a:r>
              <a:rPr lang="ko-KR" altLang="en-US" dirty="0"/>
              <a:t>전자는 제작 쉽지만 응용 분야 한정</a:t>
            </a:r>
            <a:r>
              <a:rPr lang="en-US" altLang="ko-KR" dirty="0"/>
              <a:t>. </a:t>
            </a:r>
            <a:r>
              <a:rPr lang="ko-KR" altLang="en-US" dirty="0"/>
              <a:t>보안 장치에 활용 가능하지만</a:t>
            </a:r>
            <a:br>
              <a:rPr lang="en-US" altLang="ko-KR" dirty="0"/>
            </a:br>
            <a:r>
              <a:rPr lang="ko-KR" altLang="en-US" dirty="0"/>
              <a:t>사진 분류 응용에 적용 불가능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90271"/>
            <a:ext cx="3386006" cy="68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upload.wikimedia.org/wikipedia/commons/thumb/c/ca/Girls_carrying_water_in_India.jpg/1280px-Girls_carrying_water_in_In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28" y="3390271"/>
            <a:ext cx="903872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4/44/Little_Somali_girl.jpeg/800px-Little_Somali_girl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90271"/>
            <a:ext cx="577554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62975" y="3637393"/>
            <a:ext cx="503601" cy="439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vs.</a:t>
            </a:r>
            <a:endParaRPr lang="ko-KR" altLang="en-US" sz="2400" dirty="0"/>
          </a:p>
        </p:txBody>
      </p:sp>
      <p:pic>
        <p:nvPicPr>
          <p:cNvPr id="2056" name="Picture 8" descr="http://upload.wikimedia.org/wikipedia/commons/d/d3/AF-kindergart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390270"/>
            <a:ext cx="871590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6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1.3.2 </a:t>
            </a:r>
            <a:r>
              <a:rPr lang="ko-KR" altLang="en-US" dirty="0"/>
              <a:t>데이터베이스 수집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endParaRPr lang="en-US" altLang="ko-KR" dirty="0"/>
          </a:p>
          <a:p>
            <a:pPr lvl="1"/>
            <a:r>
              <a:rPr lang="ko-KR" altLang="en-US" dirty="0"/>
              <a:t>질적으로 양적으로 우수해야 고성능 시스템 제작 가능</a:t>
            </a:r>
            <a:endParaRPr lang="en-US" altLang="ko-KR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=</a:t>
            </a:r>
            <a:r>
              <a:rPr lang="ko-KR" altLang="en-US" dirty="0"/>
              <a:t>학습 집합</a:t>
            </a:r>
            <a:r>
              <a:rPr lang="en-US" altLang="ko-KR" dirty="0"/>
              <a:t>+</a:t>
            </a:r>
            <a:r>
              <a:rPr lang="ko-KR" altLang="en-US" dirty="0"/>
              <a:t>테스트 집합</a:t>
            </a:r>
            <a:endParaRPr lang="en-US" altLang="ko-KR" dirty="0"/>
          </a:p>
          <a:p>
            <a:pPr lvl="1"/>
            <a:r>
              <a:rPr lang="ko-KR" altLang="en-US" dirty="0"/>
              <a:t>수집 방법</a:t>
            </a:r>
            <a:endParaRPr lang="en-US" altLang="ko-KR" dirty="0"/>
          </a:p>
          <a:p>
            <a:pPr lvl="2"/>
            <a:r>
              <a:rPr lang="ko-KR" altLang="en-US" dirty="0"/>
              <a:t>직접 수집 </a:t>
            </a:r>
            <a:r>
              <a:rPr lang="en-US" altLang="ko-KR" dirty="0"/>
              <a:t>(</a:t>
            </a:r>
            <a:r>
              <a:rPr lang="ko-KR" altLang="en-US" dirty="0"/>
              <a:t>많은 비용 부담해야 하지만 개발자에게 자산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인터넷에서 다운로드 </a:t>
            </a:r>
            <a:r>
              <a:rPr lang="en-US" altLang="ko-KR" dirty="0"/>
              <a:t>(</a:t>
            </a:r>
            <a:r>
              <a:rPr lang="ko-KR" altLang="en-US" dirty="0"/>
              <a:t>고품질의 데이터베이스 풍부함</a:t>
            </a:r>
            <a:r>
              <a:rPr lang="en-US" altLang="ko-KR" dirty="0"/>
              <a:t>. </a:t>
            </a:r>
            <a:r>
              <a:rPr lang="ko-KR" altLang="en-US" dirty="0"/>
              <a:t>부록 </a:t>
            </a:r>
            <a:r>
              <a:rPr lang="en-US" altLang="ko-KR" dirty="0"/>
              <a:t>B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8" y="3429000"/>
            <a:ext cx="5701120" cy="23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9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1.3.3 </a:t>
            </a:r>
            <a:r>
              <a:rPr lang="ko-KR" altLang="en-US" dirty="0"/>
              <a:t>알고리즘 설계와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알고리즘 선택의 중요성과 어려움</a:t>
            </a:r>
            <a:endParaRPr lang="en-US" altLang="ko-KR" dirty="0"/>
          </a:p>
          <a:p>
            <a:pPr lvl="1"/>
            <a:r>
              <a:rPr lang="ko-KR" altLang="en-US" dirty="0"/>
              <a:t>새로운 알고리즘 개발 또는 기존 알고리즘 중에서 주어진 문제에 적합한 것 선택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손 동작 인식기 제작</a:t>
            </a:r>
            <a:endParaRPr lang="en-US" altLang="ko-KR" dirty="0"/>
          </a:p>
          <a:p>
            <a:pPr lvl="2"/>
            <a:r>
              <a:rPr lang="ko-KR" altLang="en-US" dirty="0"/>
              <a:t>에지</a:t>
            </a:r>
            <a:r>
              <a:rPr lang="en-US" altLang="ko-KR" dirty="0"/>
              <a:t>,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지역 특징 중에 어떤 것을 사용할까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영역을 사용한다면</a:t>
            </a:r>
            <a:r>
              <a:rPr lang="en-US" altLang="ko-KR" dirty="0"/>
              <a:t>, </a:t>
            </a:r>
            <a:r>
              <a:rPr lang="ko-KR" altLang="en-US" dirty="0"/>
              <a:t>어떤 영상 분할 알고리즘을 사용할까</a:t>
            </a:r>
            <a:r>
              <a:rPr lang="en-US" altLang="ko-KR" dirty="0"/>
              <a:t>? </a:t>
            </a:r>
            <a:r>
              <a:rPr lang="ko-KR" altLang="en-US" dirty="0"/>
              <a:t>어떤 추적 알고리즘을 사용할까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선택 방법</a:t>
            </a:r>
            <a:endParaRPr lang="en-US" altLang="ko-KR" dirty="0"/>
          </a:p>
          <a:p>
            <a:pPr lvl="1"/>
            <a:r>
              <a:rPr lang="ko-KR" altLang="en-US" dirty="0"/>
              <a:t>데이터베이스를 이용하여 성능 실험을 해 봄 </a:t>
            </a:r>
            <a:r>
              <a:rPr lang="en-US" altLang="ko-KR" dirty="0"/>
              <a:t>(</a:t>
            </a:r>
            <a:r>
              <a:rPr lang="ko-KR" altLang="en-US" dirty="0"/>
              <a:t>설계자의 경험과 직관이 중요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성능 비교 분석 논문을 참조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35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1.3.3 </a:t>
            </a:r>
            <a:r>
              <a:rPr lang="ko-KR" altLang="en-US" dirty="0"/>
              <a:t>알고리즘 설계와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(</a:t>
            </a:r>
            <a:r>
              <a:rPr lang="ko-KR" altLang="en-US" dirty="0"/>
              <a:t>부록 </a:t>
            </a:r>
            <a:r>
              <a:rPr lang="en-US" altLang="ko-KR" dirty="0"/>
              <a:t>A)</a:t>
            </a:r>
          </a:p>
          <a:p>
            <a:pPr lvl="2"/>
            <a:r>
              <a:rPr lang="ko-KR" altLang="en-US" dirty="0"/>
              <a:t>국내 커뮤니티 </a:t>
            </a:r>
            <a:r>
              <a:rPr lang="en-US" altLang="ko-KR" dirty="0"/>
              <a:t>http://cafe.naver.com/opencv</a:t>
            </a:r>
          </a:p>
          <a:p>
            <a:pPr lvl="1"/>
            <a:r>
              <a:rPr lang="en-US" altLang="ko-KR" dirty="0" err="1"/>
              <a:t>Matlab</a:t>
            </a:r>
            <a:r>
              <a:rPr lang="ko-KR" altLang="en-US" dirty="0"/>
              <a:t>이 제공하는 </a:t>
            </a:r>
            <a:r>
              <a:rPr lang="en-US" altLang="ko-KR" dirty="0"/>
              <a:t>IPT (Image Processing Toolbox)</a:t>
            </a:r>
          </a:p>
          <a:p>
            <a:pPr lvl="1"/>
            <a:r>
              <a:rPr lang="ko-KR" altLang="en-US" dirty="0"/>
              <a:t>오픈</a:t>
            </a:r>
            <a:r>
              <a:rPr lang="en-US" altLang="ko-KR" dirty="0"/>
              <a:t> </a:t>
            </a:r>
            <a:r>
              <a:rPr lang="ko-KR" altLang="en-US" dirty="0"/>
              <a:t>소스 </a:t>
            </a:r>
            <a:r>
              <a:rPr lang="en-US" altLang="ko-KR" dirty="0"/>
              <a:t>(</a:t>
            </a:r>
            <a:r>
              <a:rPr lang="ko-KR" altLang="en-US" dirty="0"/>
              <a:t>부록 </a:t>
            </a:r>
            <a:r>
              <a:rPr lang="en-US" altLang="ko-KR" dirty="0"/>
              <a:t>B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50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1.3.4 </a:t>
            </a:r>
            <a:r>
              <a:rPr lang="ko-KR" altLang="en-US" dirty="0"/>
              <a:t>성능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인식</a:t>
            </a:r>
            <a:r>
              <a:rPr lang="en-US" altLang="ko-KR" dirty="0"/>
              <a:t> </a:t>
            </a:r>
            <a:r>
              <a:rPr lang="ko-KR" altLang="en-US" dirty="0"/>
              <a:t>성능 측정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부류가 심한 불균형일 때 부적절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칩 검사에서 불량률이 </a:t>
            </a:r>
            <a:r>
              <a:rPr lang="en-US" altLang="ko-KR" dirty="0"/>
              <a:t>0.1%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임의 짐작 분류기의 </a:t>
            </a:r>
            <a:r>
              <a:rPr lang="ko-KR" altLang="en-US" dirty="0" err="1"/>
              <a:t>정인식률은</a:t>
            </a:r>
            <a:r>
              <a:rPr lang="ko-KR" altLang="en-US" dirty="0"/>
              <a:t> </a:t>
            </a:r>
            <a:r>
              <a:rPr lang="en-US" altLang="ko-KR" dirty="0"/>
              <a:t>99.9%)</a:t>
            </a:r>
          </a:p>
          <a:p>
            <a:pPr marL="266700" lvl="1" indent="0">
              <a:buNone/>
            </a:pPr>
            <a:r>
              <a:rPr lang="en-US" altLang="ko-KR" dirty="0"/>
              <a:t> </a:t>
            </a:r>
          </a:p>
          <a:p>
            <a:r>
              <a:rPr lang="ko-KR" altLang="en-US" dirty="0"/>
              <a:t>혼동 행렬</a:t>
            </a:r>
            <a:endParaRPr lang="en-US" altLang="ko-KR" dirty="0"/>
          </a:p>
          <a:p>
            <a:pPr lvl="1"/>
            <a:r>
              <a:rPr lang="ko-KR" altLang="en-US" dirty="0"/>
              <a:t>오류 경향을 세밀하게 분석하는데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16342"/>
            <a:ext cx="5040560" cy="7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5616624" cy="133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2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오감 중에 시각은 가장 강력한 인지 기능</a:t>
            </a:r>
            <a:endParaRPr lang="en-US" altLang="ko-KR" dirty="0"/>
          </a:p>
          <a:p>
            <a:r>
              <a:rPr lang="ko-KR" altLang="en-US" dirty="0"/>
              <a:t>컴퓨터 비전은 컴퓨터를 이용하여 시각 기능을 갖는 기계 장치를 만드는 기술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75483"/>
            <a:ext cx="5112568" cy="39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1.3.4 </a:t>
            </a:r>
            <a:r>
              <a:rPr lang="ko-KR" altLang="en-US" dirty="0"/>
              <a:t>성능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참</a:t>
            </a:r>
            <a:r>
              <a:rPr lang="en-US" altLang="ko-KR" dirty="0"/>
              <a:t>/</a:t>
            </a:r>
            <a:r>
              <a:rPr lang="ko-KR" altLang="en-US" dirty="0"/>
              <a:t>거짓 </a:t>
            </a:r>
            <a:r>
              <a:rPr lang="ko-KR" altLang="en-US" dirty="0" err="1"/>
              <a:t>긍정률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/</a:t>
            </a:r>
            <a:r>
              <a:rPr lang="ko-KR" altLang="en-US" dirty="0"/>
              <a:t>거짓 </a:t>
            </a:r>
            <a:r>
              <a:rPr lang="ko-KR" altLang="en-US" dirty="0" err="1"/>
              <a:t>부정률</a:t>
            </a:r>
            <a:r>
              <a:rPr lang="en-US" altLang="ko-KR" dirty="0"/>
              <a:t>, </a:t>
            </a:r>
            <a:r>
              <a:rPr lang="ko-KR" altLang="en-US" dirty="0" err="1"/>
              <a:t>재현률과</a:t>
            </a:r>
            <a:r>
              <a:rPr lang="ko-KR" altLang="en-US" dirty="0"/>
              <a:t> </a:t>
            </a:r>
            <a:r>
              <a:rPr lang="ko-KR" altLang="en-US" dirty="0" err="1"/>
              <a:t>정확률</a:t>
            </a:r>
            <a:r>
              <a:rPr lang="en-US" altLang="ko-KR" dirty="0"/>
              <a:t>, </a:t>
            </a:r>
            <a:r>
              <a:rPr lang="en-US" altLang="ko-KR" i="1" dirty="0"/>
              <a:t>F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0" y="1700808"/>
            <a:ext cx="4968551" cy="294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0" y="4965246"/>
            <a:ext cx="4683836" cy="94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15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1.3.4 </a:t>
            </a:r>
            <a:r>
              <a:rPr lang="ko-KR" altLang="en-US" dirty="0"/>
              <a:t>성능 평가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80728"/>
            <a:ext cx="84296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8"/>
          <a:stretch/>
        </p:blipFill>
        <p:spPr bwMode="auto">
          <a:xfrm>
            <a:off x="378499" y="986873"/>
            <a:ext cx="8429625" cy="337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42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인접 학문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상호 협력이 강해지는 추세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영화 제작</a:t>
            </a:r>
            <a:r>
              <a:rPr lang="en-US" altLang="ko-KR" dirty="0"/>
              <a:t>, </a:t>
            </a:r>
            <a:r>
              <a:rPr lang="ko-KR" altLang="en-US" dirty="0"/>
              <a:t>계산 </a:t>
            </a:r>
            <a:r>
              <a:rPr lang="ko-KR" altLang="en-US" dirty="0" err="1"/>
              <a:t>사진학</a:t>
            </a:r>
            <a:r>
              <a:rPr lang="ko-KR" altLang="en-US" dirty="0"/>
              <a:t> 등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61788"/>
            <a:ext cx="4680520" cy="213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357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학습을 위한 자원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도서</a:t>
            </a:r>
            <a:endParaRPr lang="en-US" altLang="ko-KR" dirty="0"/>
          </a:p>
          <a:p>
            <a:pPr lvl="1"/>
            <a:r>
              <a:rPr lang="en-US" altLang="ko-KR" dirty="0"/>
              <a:t>[Szeliski2011] Richard </a:t>
            </a:r>
            <a:r>
              <a:rPr lang="en-US" altLang="ko-KR" dirty="0" err="1"/>
              <a:t>Szeliski</a:t>
            </a:r>
            <a:r>
              <a:rPr lang="en-US" altLang="ko-KR" dirty="0"/>
              <a:t>, Computer Vision: Algorithms and Applications, Springer </a:t>
            </a:r>
          </a:p>
          <a:p>
            <a:pPr lvl="2"/>
            <a:r>
              <a:rPr lang="ko-KR" altLang="en-US" dirty="0"/>
              <a:t>컴퓨터 비전의 최신 주제를 거의 빠짐없이 다룬다</a:t>
            </a:r>
            <a:r>
              <a:rPr lang="en-US" altLang="ko-KR" dirty="0"/>
              <a:t>. </a:t>
            </a:r>
            <a:r>
              <a:rPr lang="ko-KR" altLang="en-US" dirty="0"/>
              <a:t>실용적인 응용을 군데군데 제시하여 이론과 응용을 균형 있게 설명한다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책의 원고 전체가 저자의 홈페이지에 공개되어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하지만 알고리즘의 기초 원리부터 체계적으로 공부해야 하는 초보자를 위한 입문서로는 부족한 면이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[Sonka2008] Milan </a:t>
            </a:r>
            <a:r>
              <a:rPr lang="en-US" altLang="ko-KR" dirty="0" err="1"/>
              <a:t>Sonka</a:t>
            </a:r>
            <a:r>
              <a:rPr lang="en-US" altLang="ko-KR" dirty="0"/>
              <a:t>, Vaclav </a:t>
            </a:r>
            <a:r>
              <a:rPr lang="en-US" altLang="ko-KR" dirty="0" err="1"/>
              <a:t>Hlavac</a:t>
            </a:r>
            <a:r>
              <a:rPr lang="en-US" altLang="ko-KR" dirty="0"/>
              <a:t>, and Roger Boyle, Image Processing, Analysis, and </a:t>
            </a:r>
            <a:r>
              <a:rPr lang="en-US" altLang="ko-KR" dirty="0" err="1"/>
              <a:t>MachineVision</a:t>
            </a:r>
            <a:r>
              <a:rPr lang="en-US" altLang="ko-KR" dirty="0"/>
              <a:t>, 3rd Edition, Thomson </a:t>
            </a:r>
          </a:p>
          <a:p>
            <a:pPr lvl="2"/>
            <a:r>
              <a:rPr lang="ko-KR" altLang="en-US" dirty="0"/>
              <a:t>초보자용 입문서로 적당하다</a:t>
            </a:r>
            <a:r>
              <a:rPr lang="en-US" altLang="ko-KR" dirty="0"/>
              <a:t>. 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코드를 담은 쌍둥이 책인 </a:t>
            </a:r>
            <a:r>
              <a:rPr lang="en-US" altLang="ko-KR" dirty="0"/>
              <a:t>[Svoboda2008]</a:t>
            </a:r>
            <a:r>
              <a:rPr lang="ko-KR" altLang="en-US" dirty="0" err="1"/>
              <a:t>이있기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ko-KR" altLang="en-US" dirty="0"/>
              <a:t>컴퓨터 비전과 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프로그래밍 공부를 동시에 하여 일석이조의 효과를 거두고자 할 때 안성맞춤이다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[Shapiro2001] Linda G. Shapiro and George C. Stockman, Computer Vision, Prentice Hall 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초보자용 입문서 또는 대학 강좌의 교재로서 훌륭하다</a:t>
            </a:r>
            <a:r>
              <a:rPr lang="en-US" altLang="ko-KR" dirty="0"/>
              <a:t>. </a:t>
            </a:r>
            <a:r>
              <a:rPr lang="ko-KR" altLang="en-US" dirty="0"/>
              <a:t>하지만 출판 이후</a:t>
            </a:r>
            <a:r>
              <a:rPr lang="en-US" altLang="ko-KR" dirty="0"/>
              <a:t>1 0</a:t>
            </a:r>
            <a:r>
              <a:rPr lang="ko-KR" altLang="en-US" dirty="0"/>
              <a:t>년이 넘어 최신 주제와 알고리즘이 빠진 것이 흠이다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11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1.5 </a:t>
            </a:r>
            <a:r>
              <a:rPr lang="ko-KR" altLang="en-US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학술지</a:t>
            </a:r>
            <a:endParaRPr lang="en-US" altLang="ko-KR" dirty="0"/>
          </a:p>
          <a:p>
            <a:pPr lvl="1"/>
            <a:r>
              <a:rPr lang="en-US" altLang="ko-KR" b="1" dirty="0"/>
              <a:t>IEEE Transactions on Pattern Analysis and Machine Intelligence(PAMI)</a:t>
            </a:r>
          </a:p>
          <a:p>
            <a:pPr lvl="1"/>
            <a:r>
              <a:rPr lang="en-US" altLang="ko-KR" b="1" dirty="0"/>
              <a:t>International Journal of Computer Vision(IJCV)</a:t>
            </a:r>
          </a:p>
          <a:p>
            <a:pPr lvl="1"/>
            <a:r>
              <a:rPr lang="en-US" altLang="ko-KR" dirty="0"/>
              <a:t>Image and Vision Computing</a:t>
            </a:r>
          </a:p>
          <a:p>
            <a:pPr lvl="1"/>
            <a:r>
              <a:rPr lang="en-US" altLang="ko-KR" dirty="0"/>
              <a:t>Computer Vision and Image Understanding</a:t>
            </a:r>
          </a:p>
          <a:p>
            <a:pPr lvl="1"/>
            <a:r>
              <a:rPr lang="en-US" altLang="ko-KR" dirty="0"/>
              <a:t>Foundations and Trends in Computer Graphics and Vision</a:t>
            </a:r>
          </a:p>
          <a:p>
            <a:pPr lvl="1"/>
            <a:r>
              <a:rPr lang="en-US" altLang="ko-KR" dirty="0"/>
              <a:t>Pattern Recognition</a:t>
            </a:r>
          </a:p>
          <a:p>
            <a:pPr lvl="1"/>
            <a:r>
              <a:rPr lang="en-US" altLang="ko-KR" dirty="0"/>
              <a:t>IEEE Transactions on Image Processing</a:t>
            </a:r>
          </a:p>
          <a:p>
            <a:pPr lvl="1"/>
            <a:r>
              <a:rPr lang="en-US" altLang="ko-KR" dirty="0"/>
              <a:t>ACM Transactions on Graphics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95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1.5 </a:t>
            </a:r>
            <a:r>
              <a:rPr lang="ko-KR" altLang="en-US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학술대회</a:t>
            </a:r>
            <a:endParaRPr lang="en-US" altLang="ko-KR" dirty="0"/>
          </a:p>
          <a:p>
            <a:pPr lvl="1"/>
            <a:r>
              <a:rPr lang="en-US" altLang="ko-KR" b="1" dirty="0"/>
              <a:t>IEEE International Conference on Computer Vision(ICCV)</a:t>
            </a:r>
          </a:p>
          <a:p>
            <a:pPr lvl="1"/>
            <a:r>
              <a:rPr lang="en-US" altLang="ko-KR" b="1" dirty="0"/>
              <a:t>IEEE International Conference on Computer Vision and Pattern Recognition(CVPR)</a:t>
            </a:r>
          </a:p>
          <a:p>
            <a:pPr lvl="1"/>
            <a:r>
              <a:rPr lang="en-US" altLang="ko-KR" dirty="0"/>
              <a:t>European Conference on Computer Vision</a:t>
            </a:r>
          </a:p>
          <a:p>
            <a:pPr lvl="1"/>
            <a:r>
              <a:rPr lang="en-US" altLang="ko-KR" dirty="0"/>
              <a:t>Asian Conference on Computer Vision</a:t>
            </a:r>
          </a:p>
          <a:p>
            <a:pPr lvl="1"/>
            <a:r>
              <a:rPr lang="en-US" altLang="ko-KR" dirty="0"/>
              <a:t>British Machine Vision Conference</a:t>
            </a:r>
          </a:p>
          <a:p>
            <a:pPr lvl="1"/>
            <a:r>
              <a:rPr lang="en-US" altLang="ko-KR" dirty="0"/>
              <a:t>International Conference on Pattern Recognition</a:t>
            </a:r>
          </a:p>
          <a:p>
            <a:pPr lvl="1"/>
            <a:r>
              <a:rPr lang="en-US" altLang="ko-KR" dirty="0"/>
              <a:t>IEEE International Conference on Image Processing</a:t>
            </a:r>
          </a:p>
          <a:p>
            <a:pPr lvl="1"/>
            <a:r>
              <a:rPr lang="en-US" altLang="ko-KR" dirty="0"/>
              <a:t>ACM SIGGRAPH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401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1.5 </a:t>
            </a:r>
            <a:r>
              <a:rPr lang="ko-KR" altLang="en-US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웹 사이트</a:t>
            </a:r>
            <a:r>
              <a:rPr lang="en-US" altLang="ko-KR" dirty="0"/>
              <a:t>(</a:t>
            </a:r>
            <a:r>
              <a:rPr lang="ko-KR" altLang="en-US" dirty="0"/>
              <a:t>부록</a:t>
            </a:r>
            <a:r>
              <a:rPr lang="en-US" altLang="ko-KR" dirty="0"/>
              <a:t> B)</a:t>
            </a:r>
          </a:p>
          <a:p>
            <a:pPr lvl="1"/>
            <a:r>
              <a:rPr lang="en-US" altLang="ko-KR" dirty="0" err="1"/>
              <a:t>CVonline</a:t>
            </a:r>
            <a:r>
              <a:rPr lang="en-US" altLang="ko-KR" dirty="0"/>
              <a:t>(http://homepages.inf.ed.ac.uk/rbf/CVonline/) 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컴퓨터 비전의 주제를 계층적으로 나누고</a:t>
            </a:r>
            <a:r>
              <a:rPr lang="en-US" altLang="ko-KR" dirty="0"/>
              <a:t>, </a:t>
            </a:r>
            <a:r>
              <a:rPr lang="ko-KR" altLang="en-US" dirty="0"/>
              <a:t>그들 주제에 대한 설명을 </a:t>
            </a:r>
            <a:r>
              <a:rPr lang="ko-KR" altLang="en-US" dirty="0" err="1"/>
              <a:t>위키피디아를</a:t>
            </a:r>
            <a:r>
              <a:rPr lang="ko-KR" altLang="en-US" dirty="0"/>
              <a:t> 이용하여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문헌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교육을 위한 최신 자료도 풍부하다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VisionBib.Com</a:t>
            </a:r>
            <a:r>
              <a:rPr lang="en-US" altLang="ko-KR" dirty="0"/>
              <a:t>(http://www.visionbib.com/bibliography/contents.html) </a:t>
            </a:r>
          </a:p>
          <a:p>
            <a:pPr lvl="2"/>
            <a:r>
              <a:rPr lang="ko-KR" altLang="en-US" dirty="0"/>
              <a:t>컴퓨터 비전과 관련된 논문을 망라하여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주제어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시기</a:t>
            </a:r>
            <a:r>
              <a:rPr lang="en-US" altLang="ko-KR" dirty="0"/>
              <a:t>, </a:t>
            </a:r>
            <a:r>
              <a:rPr lang="ko-KR" altLang="en-US" dirty="0"/>
              <a:t>학술지</a:t>
            </a:r>
            <a:r>
              <a:rPr lang="en-US" altLang="ko-KR" dirty="0"/>
              <a:t>, </a:t>
            </a:r>
            <a:r>
              <a:rPr lang="ko-KR" altLang="en-US" dirty="0"/>
              <a:t>학술대회에 따라 검색이 가능하다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Computer Vision Online(http://www.computervisiononline.com/) </a:t>
            </a:r>
          </a:p>
          <a:p>
            <a:pPr lvl="2"/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그리고 책에 대한 최신 정보를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컴퓨터 비전 분야에서 주목할 만한 뉴스도 알려준다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312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왜 컴퓨터 비전인가</a:t>
            </a:r>
            <a:r>
              <a:rPr lang="en-US" altLang="ko-KR" dirty="0"/>
              <a:t>? </a:t>
            </a: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sz="800" dirty="0"/>
          </a:p>
          <a:p>
            <a:r>
              <a:rPr lang="ko-KR" altLang="en-US" dirty="0"/>
              <a:t>컴퓨터 비전 문제는 어떻게 해결하나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r>
              <a:rPr lang="ko-KR" altLang="en-US" dirty="0"/>
              <a:t>시스템 설계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r>
              <a:rPr lang="ko-KR" altLang="en-US" dirty="0"/>
              <a:t>인접 학문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r>
              <a:rPr lang="ko-KR" altLang="en-US" dirty="0"/>
              <a:t>학습을 위한 자원</a:t>
            </a:r>
            <a:endParaRPr lang="en-US" altLang="ko-KR" dirty="0"/>
          </a:p>
          <a:p>
            <a:pPr marL="266700" lvl="1" indent="0"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lvl="1"/>
            <a:r>
              <a:rPr lang="ko-KR" altLang="en-US" dirty="0">
                <a:solidFill>
                  <a:schemeClr val="tx2"/>
                </a:solidFill>
              </a:rPr>
              <a:t>흥미로운 응용 사례를 통해 컴퓨터 비전을 공부하는 이유를 설명한다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900" dirty="0">
              <a:solidFill>
                <a:schemeClr val="tx2"/>
              </a:solidFill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</a:rPr>
              <a:t>컴퓨터 비전이 왜 어려운지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연구자들이 취하는 접근 방법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문제 해결에 사용하는 주요 도구들을 살펴본다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800" dirty="0">
              <a:solidFill>
                <a:schemeClr val="tx2"/>
              </a:solidFill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</a:rPr>
              <a:t>컴퓨터 비전 시스템을 설계하고 구현할 때 거치는 과정을 자세히 설명한다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800" dirty="0">
              <a:solidFill>
                <a:schemeClr val="tx2"/>
              </a:solidFill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</a:rPr>
              <a:t>컴퓨터 비전과 인접한 학문인 영상 처리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컴퓨터 그래픽스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그리고 패턴 인식을 대비시켜 서로 어떻게 협력하고 어떻게 다른지 설명한다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900" dirty="0">
              <a:solidFill>
                <a:schemeClr val="tx2"/>
              </a:solidFill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</a:rPr>
              <a:t>컴퓨터 비전을 공부하는 데 도움이 될 책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학술지와 학술대회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웹 </a:t>
            </a:r>
            <a:r>
              <a:rPr lang="ko-KR" altLang="en-US" dirty="0" err="1">
                <a:solidFill>
                  <a:schemeClr val="tx2"/>
                </a:solidFill>
              </a:rPr>
              <a:t>포털을</a:t>
            </a:r>
            <a:r>
              <a:rPr lang="ko-KR" altLang="en-US" dirty="0">
                <a:solidFill>
                  <a:schemeClr val="tx2"/>
                </a:solidFill>
              </a:rPr>
              <a:t> 소개한다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  <a:p>
            <a:endParaRPr lang="en-US" altLang="ko-KR" dirty="0">
              <a:solidFill>
                <a:schemeClr val="tx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생활 속의 응용 예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7" y="1484784"/>
            <a:ext cx="3904663" cy="412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왜 컴퓨터 비전인가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팽창하는 응용</a:t>
            </a:r>
            <a:endParaRPr lang="en-US" altLang="ko-KR" dirty="0"/>
          </a:p>
          <a:p>
            <a:pPr lvl="1"/>
            <a:r>
              <a:rPr lang="ko-KR" altLang="en-US" dirty="0"/>
              <a:t>오락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계산 </a:t>
            </a:r>
            <a:r>
              <a:rPr lang="ko-KR" altLang="en-US" dirty="0" err="1"/>
              <a:t>사진학</a:t>
            </a:r>
            <a:r>
              <a:rPr lang="en-US" altLang="ko-KR" dirty="0"/>
              <a:t>,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농업</a:t>
            </a:r>
            <a:r>
              <a:rPr lang="en-US" altLang="ko-KR" dirty="0"/>
              <a:t>, </a:t>
            </a:r>
            <a:r>
              <a:rPr lang="ko-KR" altLang="en-US" dirty="0"/>
              <a:t>군사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r>
              <a:rPr lang="ko-KR" altLang="en-US" dirty="0"/>
              <a:t> 등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8" y="1916832"/>
            <a:ext cx="497889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문제는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해결하나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1.2.1 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과학적 접근과 공학적 접근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1.2.2 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계층적 처리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1.2.3 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문제 해결 도구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47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문제는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해결하나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사람의 시각은 빠르고 매우 강건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컴퓨터로 사람 수준을 달성하는 목표는 현재 기술로 불가능</a:t>
            </a:r>
            <a:endParaRPr lang="en-US" altLang="ko-KR" dirty="0"/>
          </a:p>
          <a:p>
            <a:pPr lvl="1"/>
            <a:r>
              <a:rPr lang="ko-KR" altLang="en-US" dirty="0"/>
              <a:t>왜 어려운가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실용적인 시스템은 어떻게 만드나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047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1.2.1 </a:t>
            </a:r>
            <a:r>
              <a:rPr lang="ko-KR" altLang="en-US" dirty="0"/>
              <a:t>과학적 접근과 공학적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r>
              <a:rPr lang="en-US" altLang="ko-KR" dirty="0"/>
              <a:t>1 : </a:t>
            </a:r>
            <a:r>
              <a:rPr lang="ko-KR" altLang="en-US" dirty="0"/>
              <a:t>사람의 시각에 맞먹는 인공 시각을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2 : </a:t>
            </a:r>
            <a:r>
              <a:rPr lang="ko-KR" altLang="en-US" dirty="0"/>
              <a:t>한정된 범위에서 특정한 임무를 달성하는 인공 시각을 만든다</a:t>
            </a:r>
            <a:r>
              <a:rPr lang="en-US" altLang="ko-KR" dirty="0"/>
              <a:t>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59351"/>
            <a:ext cx="6048672" cy="11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4074895" cy="16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9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1.2.1 </a:t>
            </a:r>
            <a:r>
              <a:rPr lang="ko-KR" altLang="en-US" dirty="0"/>
              <a:t>과학적 접근과 공학적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과학적 접근</a:t>
            </a:r>
            <a:endParaRPr lang="en-US" altLang="ko-KR" dirty="0"/>
          </a:p>
          <a:p>
            <a:pPr lvl="1"/>
            <a:r>
              <a:rPr lang="ko-KR" altLang="en-US" dirty="0"/>
              <a:t>목표 </a:t>
            </a:r>
            <a:r>
              <a:rPr lang="en-US" altLang="ko-KR" dirty="0"/>
              <a:t>1</a:t>
            </a:r>
            <a:r>
              <a:rPr lang="ko-KR" altLang="en-US" dirty="0"/>
              <a:t>을 달성하려는 노력</a:t>
            </a:r>
            <a:endParaRPr lang="en-US" altLang="ko-KR" dirty="0"/>
          </a:p>
          <a:p>
            <a:pPr lvl="1"/>
            <a:r>
              <a:rPr lang="ko-KR" altLang="en-US" dirty="0"/>
              <a:t>사람 시각의 원리를 밝혀낸 다음 컴퓨터로 모방</a:t>
            </a:r>
            <a:endParaRPr lang="en-US" altLang="ko-KR" dirty="0"/>
          </a:p>
          <a:p>
            <a:pPr lvl="1"/>
            <a:r>
              <a:rPr lang="ko-KR" altLang="en-US" dirty="0"/>
              <a:t>뇌 과학의 주요 관심사</a:t>
            </a:r>
            <a:endParaRPr lang="en-US" altLang="ko-KR" dirty="0"/>
          </a:p>
          <a:p>
            <a:pPr lvl="1"/>
            <a:r>
              <a:rPr lang="ko-KR" altLang="en-US" dirty="0"/>
              <a:t>지식 표현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, </a:t>
            </a:r>
            <a:r>
              <a:rPr lang="ko-KR" altLang="en-US" dirty="0"/>
              <a:t>창작 같은 인공 지능이 필수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어려운 이유</a:t>
            </a:r>
            <a:endParaRPr lang="en-US" altLang="ko-KR" dirty="0"/>
          </a:p>
          <a:p>
            <a:pPr lvl="1"/>
            <a:r>
              <a:rPr lang="ko-KR" altLang="en-US" dirty="0"/>
              <a:t>역 문제</a:t>
            </a:r>
            <a:endParaRPr lang="en-US" altLang="ko-KR" dirty="0"/>
          </a:p>
          <a:p>
            <a:pPr lvl="1"/>
            <a:r>
              <a:rPr lang="ko-KR" altLang="en-US" dirty="0"/>
              <a:t>불량 문제</a:t>
            </a:r>
            <a:endParaRPr lang="en-US" altLang="ko-KR" dirty="0"/>
          </a:p>
          <a:p>
            <a:pPr lvl="1"/>
            <a:r>
              <a:rPr lang="ko-KR" altLang="en-US" dirty="0"/>
              <a:t>다양한 변형 발생 </a:t>
            </a:r>
            <a:r>
              <a:rPr lang="en-US" altLang="ko-KR" dirty="0"/>
              <a:t>(</a:t>
            </a:r>
            <a:r>
              <a:rPr lang="ko-KR" altLang="en-US" dirty="0"/>
              <a:t>기하학적 변환</a:t>
            </a:r>
            <a:r>
              <a:rPr lang="en-US" altLang="ko-KR" dirty="0"/>
              <a:t>, </a:t>
            </a:r>
            <a:r>
              <a:rPr lang="ko-KR" altLang="en-US" dirty="0"/>
              <a:t>광도 변환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0585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990</Words>
  <Application>Microsoft Office PowerPoint</Application>
  <PresentationFormat>화면 슬라이드 쇼(4:3)</PresentationFormat>
  <Paragraphs>212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1_Office 테마</vt:lpstr>
      <vt:lpstr>1장. 소개</vt:lpstr>
      <vt:lpstr>PREVIEW</vt:lpstr>
      <vt:lpstr>PowerPoint 프레젠테이션</vt:lpstr>
      <vt:lpstr>1.1 왜 컴퓨터 비전인가?</vt:lpstr>
      <vt:lpstr>1.1 왜 컴퓨터 비전인가?</vt:lpstr>
      <vt:lpstr>1.2 컴퓨터 비전 문제는 어떻게 해결하나?</vt:lpstr>
      <vt:lpstr>1.2 컴퓨터 비전 문제는 어떻게 해결하나?</vt:lpstr>
      <vt:lpstr>1.2.1 과학적 접근과 공학적 접근</vt:lpstr>
      <vt:lpstr>1.2.1 과학적 접근과 공학적 접근</vt:lpstr>
      <vt:lpstr>1.2.1 과학적 접근과 공학적 접근</vt:lpstr>
      <vt:lpstr>1.2.2 계층적 처리</vt:lpstr>
      <vt:lpstr>1.2.3 문제 해결 도구</vt:lpstr>
      <vt:lpstr>1.3 시스템 설계</vt:lpstr>
      <vt:lpstr>1.3 시스템 설계</vt:lpstr>
      <vt:lpstr>1.3.1 문제 이해</vt:lpstr>
      <vt:lpstr>1.3.2 데이터베이스 수집</vt:lpstr>
      <vt:lpstr>1.3.3 알고리즘 설계와 구현</vt:lpstr>
      <vt:lpstr>1.3.3 알고리즘 설계와 구현</vt:lpstr>
      <vt:lpstr>1.3.4 성능 평가</vt:lpstr>
      <vt:lpstr>1.3.4 성능 평가</vt:lpstr>
      <vt:lpstr>1.3.4 성능 평가</vt:lpstr>
      <vt:lpstr>1.4 인접 학문</vt:lpstr>
      <vt:lpstr>1.5 학습을 위한 자원</vt:lpstr>
      <vt:lpstr>1.5 학습을 위한 자원</vt:lpstr>
      <vt:lpstr>1.5 학습을 위한 자원</vt:lpstr>
      <vt:lpstr>1.5 학습을 위한 자원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알 수 없는 사용자</cp:lastModifiedBy>
  <cp:revision>79</cp:revision>
  <dcterms:created xsi:type="dcterms:W3CDTF">2006-10-05T04:04:58Z</dcterms:created>
  <dcterms:modified xsi:type="dcterms:W3CDTF">2019-07-01T14:36:45Z</dcterms:modified>
</cp:coreProperties>
</file>